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4" r:id="rId5"/>
    <p:sldId id="271" r:id="rId6"/>
    <p:sldId id="269" r:id="rId7"/>
    <p:sldId id="270" r:id="rId8"/>
    <p:sldId id="273" r:id="rId9"/>
    <p:sldId id="274" r:id="rId10"/>
    <p:sldId id="275" r:id="rId11"/>
    <p:sldId id="276" r:id="rId12"/>
    <p:sldId id="277" r:id="rId13"/>
    <p:sldId id="268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24"/>
    <p:restoredTop sz="96327"/>
  </p:normalViewPr>
  <p:slideViewPr>
    <p:cSldViewPr snapToGrid="0" snapToObjects="1">
      <p:cViewPr varScale="1">
        <p:scale>
          <a:sx n="151" d="100"/>
          <a:sy n="15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5B7ED-1368-49C8-A188-27ECBC629F9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50327E-B529-42E6-8584-206654FC466E}">
      <dgm:prSet/>
      <dgm:spPr/>
      <dgm:t>
        <a:bodyPr/>
        <a:lstStyle/>
        <a:p>
          <a:r>
            <a:rPr lang="en-US" dirty="0"/>
            <a:t>A YOLO </a:t>
          </a:r>
          <a:r>
            <a:rPr lang="en-US" dirty="0" err="1"/>
            <a:t>hálózatfuttatási</a:t>
          </a:r>
          <a:r>
            <a:rPr lang="en-US" dirty="0"/>
            <a:t> </a:t>
          </a:r>
          <a:r>
            <a:rPr lang="en-US" dirty="0" err="1"/>
            <a:t>sebesség</a:t>
          </a:r>
          <a:r>
            <a:rPr lang="en-US" dirty="0"/>
            <a:t> </a:t>
          </a:r>
          <a:r>
            <a:rPr lang="en-US" dirty="0" err="1"/>
            <a:t>milyen</a:t>
          </a:r>
          <a:r>
            <a:rPr lang="en-US" dirty="0"/>
            <a:t> </a:t>
          </a:r>
          <a:r>
            <a:rPr lang="en-US" dirty="0" err="1"/>
            <a:t>módon</a:t>
          </a:r>
          <a:r>
            <a:rPr lang="en-US" dirty="0"/>
            <a:t> </a:t>
          </a:r>
          <a:r>
            <a:rPr lang="en-US" dirty="0" err="1"/>
            <a:t>változna</a:t>
          </a:r>
          <a:r>
            <a:rPr lang="en-US" dirty="0"/>
            <a:t>, ha </a:t>
          </a:r>
          <a:r>
            <a:rPr lang="en-US" dirty="0" err="1"/>
            <a:t>egy</a:t>
          </a:r>
          <a:r>
            <a:rPr lang="en-US" dirty="0"/>
            <a:t> </a:t>
          </a:r>
          <a:r>
            <a:rPr lang="en-US" dirty="0" err="1"/>
            <a:t>erős</a:t>
          </a:r>
          <a:r>
            <a:rPr lang="en-US" dirty="0"/>
            <a:t> GPU </a:t>
          </a:r>
          <a:r>
            <a:rPr lang="en-US" dirty="0" err="1"/>
            <a:t>gyorsítással</a:t>
          </a:r>
          <a:r>
            <a:rPr lang="en-US" dirty="0"/>
            <a:t> </a:t>
          </a:r>
          <a:r>
            <a:rPr lang="en-US" dirty="0" err="1"/>
            <a:t>futna</a:t>
          </a:r>
          <a:r>
            <a:rPr lang="en-US" dirty="0"/>
            <a:t> a </a:t>
          </a:r>
          <a:r>
            <a:rPr lang="en-US" dirty="0" err="1"/>
            <a:t>kiértékelés</a:t>
          </a:r>
          <a:r>
            <a:rPr lang="en-US" dirty="0"/>
            <a:t>? </a:t>
          </a:r>
          <a:r>
            <a:rPr lang="en-US" dirty="0" err="1"/>
            <a:t>Így</a:t>
          </a:r>
          <a:r>
            <a:rPr lang="en-US" dirty="0"/>
            <a:t> is </a:t>
          </a:r>
          <a:r>
            <a:rPr lang="en-US" dirty="0" err="1"/>
            <a:t>kiemelkedne</a:t>
          </a:r>
          <a:r>
            <a:rPr lang="en-US" dirty="0"/>
            <a:t> a </a:t>
          </a:r>
          <a:r>
            <a:rPr lang="en-US" dirty="0" err="1"/>
            <a:t>többi</a:t>
          </a:r>
          <a:r>
            <a:rPr lang="en-US" dirty="0"/>
            <a:t> </a:t>
          </a:r>
          <a:r>
            <a:rPr lang="en-US" dirty="0" err="1"/>
            <a:t>algoritmus</a:t>
          </a:r>
          <a:r>
            <a:rPr lang="en-US" dirty="0"/>
            <a:t> </a:t>
          </a:r>
          <a:r>
            <a:rPr lang="en-US" dirty="0" err="1"/>
            <a:t>futási</a:t>
          </a:r>
          <a:r>
            <a:rPr lang="en-US" dirty="0"/>
            <a:t> </a:t>
          </a:r>
          <a:r>
            <a:rPr lang="en-US" dirty="0" err="1"/>
            <a:t>ideje</a:t>
          </a:r>
          <a:r>
            <a:rPr lang="en-US" dirty="0"/>
            <a:t> </a:t>
          </a:r>
          <a:r>
            <a:rPr lang="en-US" dirty="0" err="1"/>
            <a:t>közül</a:t>
          </a:r>
          <a:r>
            <a:rPr lang="en-US" dirty="0"/>
            <a:t>?</a:t>
          </a:r>
        </a:p>
      </dgm:t>
    </dgm:pt>
    <dgm:pt modelId="{F88FCEB7-79F9-4DAD-9754-585C06318CAD}" type="parTrans" cxnId="{DA86A411-2DDD-4AF3-92D4-89724027E98D}">
      <dgm:prSet/>
      <dgm:spPr/>
      <dgm:t>
        <a:bodyPr/>
        <a:lstStyle/>
        <a:p>
          <a:endParaRPr lang="en-US"/>
        </a:p>
      </dgm:t>
    </dgm:pt>
    <dgm:pt modelId="{92325714-EB4A-4F62-AB3C-764876EF602C}" type="sibTrans" cxnId="{DA86A411-2DDD-4AF3-92D4-89724027E98D}">
      <dgm:prSet/>
      <dgm:spPr/>
      <dgm:t>
        <a:bodyPr/>
        <a:lstStyle/>
        <a:p>
          <a:endParaRPr lang="en-US"/>
        </a:p>
      </dgm:t>
    </dgm:pt>
    <dgm:pt modelId="{F9EC409E-FFD2-4313-8030-DCA317928B63}">
      <dgm:prSet/>
      <dgm:spPr/>
      <dgm:t>
        <a:bodyPr/>
        <a:lstStyle/>
        <a:p>
          <a:r>
            <a:rPr lang="en-US" dirty="0" err="1"/>
            <a:t>Erősebb</a:t>
          </a:r>
          <a:r>
            <a:rPr lang="en-US" dirty="0"/>
            <a:t> GPU </a:t>
          </a:r>
          <a:r>
            <a:rPr lang="en-US" dirty="0" err="1"/>
            <a:t>alkalmazása</a:t>
          </a:r>
          <a:r>
            <a:rPr lang="en-US" dirty="0"/>
            <a:t> </a:t>
          </a:r>
          <a:r>
            <a:rPr lang="en-US" dirty="0" err="1"/>
            <a:t>gyorsabbá</a:t>
          </a:r>
          <a:r>
            <a:rPr lang="en-US" dirty="0"/>
            <a:t> </a:t>
          </a:r>
          <a:r>
            <a:rPr lang="en-US" dirty="0" err="1"/>
            <a:t>tenné</a:t>
          </a:r>
          <a:r>
            <a:rPr lang="en-US" dirty="0"/>
            <a:t> </a:t>
          </a:r>
          <a:r>
            <a:rPr lang="en-US" dirty="0" err="1"/>
            <a:t>az</a:t>
          </a:r>
          <a:r>
            <a:rPr lang="en-US" dirty="0"/>
            <a:t> </a:t>
          </a:r>
          <a:r>
            <a:rPr lang="en-US" dirty="0" err="1"/>
            <a:t>algoritmust</a:t>
          </a:r>
          <a:r>
            <a:rPr lang="en-US" dirty="0"/>
            <a:t>, de 92,5%-</a:t>
          </a:r>
          <a:r>
            <a:rPr lang="en-US" dirty="0" err="1"/>
            <a:t>os</a:t>
          </a:r>
          <a:r>
            <a:rPr lang="en-US" dirty="0"/>
            <a:t> </a:t>
          </a:r>
          <a:r>
            <a:rPr lang="en-US" dirty="0" err="1"/>
            <a:t>gyorsulást</a:t>
          </a:r>
          <a:r>
            <a:rPr lang="en-US" dirty="0"/>
            <a:t> </a:t>
          </a:r>
          <a:r>
            <a:rPr lang="en-US" dirty="0" err="1"/>
            <a:t>kellene</a:t>
          </a:r>
          <a:r>
            <a:rPr lang="en-US" dirty="0"/>
            <a:t> </a:t>
          </a:r>
          <a:r>
            <a:rPr lang="en-US" dirty="0" err="1"/>
            <a:t>elérni</a:t>
          </a:r>
          <a:r>
            <a:rPr lang="en-US" dirty="0"/>
            <a:t>, </a:t>
          </a:r>
          <a:r>
            <a:rPr lang="en-US" dirty="0" err="1"/>
            <a:t>hogy</a:t>
          </a:r>
          <a:r>
            <a:rPr lang="en-US" dirty="0"/>
            <a:t> </a:t>
          </a:r>
          <a:r>
            <a:rPr lang="en-US" dirty="0" err="1"/>
            <a:t>behozza</a:t>
          </a:r>
          <a:r>
            <a:rPr lang="en-US" dirty="0"/>
            <a:t> a </a:t>
          </a:r>
          <a:r>
            <a:rPr lang="en-US" dirty="0" err="1"/>
            <a:t>lemaradást</a:t>
          </a:r>
          <a:r>
            <a:rPr lang="en-US" dirty="0"/>
            <a:t>. </a:t>
          </a:r>
          <a:r>
            <a:rPr lang="en-US" dirty="0" err="1"/>
            <a:t>Tanításra</a:t>
          </a:r>
          <a:r>
            <a:rPr lang="en-US" dirty="0"/>
            <a:t> </a:t>
          </a:r>
          <a:r>
            <a:rPr lang="en-US" dirty="0" err="1"/>
            <a:t>nem</a:t>
          </a:r>
          <a:r>
            <a:rPr lang="en-US" dirty="0"/>
            <a:t> </a:t>
          </a:r>
          <a:r>
            <a:rPr lang="en-US" dirty="0" err="1"/>
            <a:t>került</a:t>
          </a:r>
          <a:r>
            <a:rPr lang="en-US" dirty="0"/>
            <a:t> </a:t>
          </a:r>
          <a:r>
            <a:rPr lang="en-US" dirty="0" err="1"/>
            <a:t>sor</a:t>
          </a:r>
          <a:r>
            <a:rPr lang="en-US" dirty="0"/>
            <a:t>, </a:t>
          </a:r>
          <a:r>
            <a:rPr lang="en-US" dirty="0" err="1"/>
            <a:t>ezért</a:t>
          </a:r>
          <a:r>
            <a:rPr lang="en-US" dirty="0"/>
            <a:t> </a:t>
          </a:r>
          <a:r>
            <a:rPr lang="en-US" dirty="0" err="1"/>
            <a:t>ilyen</a:t>
          </a:r>
          <a:r>
            <a:rPr lang="en-US" dirty="0"/>
            <a:t> </a:t>
          </a:r>
          <a:r>
            <a:rPr lang="en-US" dirty="0" err="1"/>
            <a:t>szempontból</a:t>
          </a:r>
          <a:r>
            <a:rPr lang="en-US" dirty="0"/>
            <a:t> </a:t>
          </a:r>
          <a:r>
            <a:rPr lang="en-US" dirty="0" err="1"/>
            <a:t>indokolatlan</a:t>
          </a:r>
          <a:r>
            <a:rPr lang="en-US" dirty="0"/>
            <a:t> a </a:t>
          </a:r>
          <a:r>
            <a:rPr lang="en-US" dirty="0" err="1"/>
            <a:t>használata</a:t>
          </a:r>
          <a:r>
            <a:rPr lang="en-US" dirty="0"/>
            <a:t>.</a:t>
          </a:r>
        </a:p>
      </dgm:t>
    </dgm:pt>
    <dgm:pt modelId="{AA8CE4A1-CEAC-4E7C-BA44-629661820683}" type="parTrans" cxnId="{7379D4E6-E376-492B-B7FF-8CDB15F1AB50}">
      <dgm:prSet/>
      <dgm:spPr/>
      <dgm:t>
        <a:bodyPr/>
        <a:lstStyle/>
        <a:p>
          <a:endParaRPr lang="en-US"/>
        </a:p>
      </dgm:t>
    </dgm:pt>
    <dgm:pt modelId="{BD92B7C1-9074-4A3E-B89C-CCD656CF12C1}" type="sibTrans" cxnId="{7379D4E6-E376-492B-B7FF-8CDB15F1AB50}">
      <dgm:prSet/>
      <dgm:spPr/>
      <dgm:t>
        <a:bodyPr/>
        <a:lstStyle/>
        <a:p>
          <a:endParaRPr lang="en-US"/>
        </a:p>
      </dgm:t>
    </dgm:pt>
    <dgm:pt modelId="{8B1CBA4C-2FFE-3548-A69B-55DD0600D1C0}" type="pres">
      <dgm:prSet presAssocID="{6105B7ED-1368-49C8-A188-27ECBC629F95}" presName="linear" presStyleCnt="0">
        <dgm:presLayoutVars>
          <dgm:animLvl val="lvl"/>
          <dgm:resizeHandles val="exact"/>
        </dgm:presLayoutVars>
      </dgm:prSet>
      <dgm:spPr/>
    </dgm:pt>
    <dgm:pt modelId="{8E1111F2-5D36-4A43-9BD8-248F65BDAF92}" type="pres">
      <dgm:prSet presAssocID="{CC50327E-B529-42E6-8584-206654FC46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200D7C-1226-C542-A7FA-E9357B7194B7}" type="pres">
      <dgm:prSet presAssocID="{92325714-EB4A-4F62-AB3C-764876EF602C}" presName="spacer" presStyleCnt="0"/>
      <dgm:spPr/>
    </dgm:pt>
    <dgm:pt modelId="{C82241F7-0FC2-514E-848E-1FD38689E48F}" type="pres">
      <dgm:prSet presAssocID="{F9EC409E-FFD2-4313-8030-DCA317928B6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A86A411-2DDD-4AF3-92D4-89724027E98D}" srcId="{6105B7ED-1368-49C8-A188-27ECBC629F95}" destId="{CC50327E-B529-42E6-8584-206654FC466E}" srcOrd="0" destOrd="0" parTransId="{F88FCEB7-79F9-4DAD-9754-585C06318CAD}" sibTransId="{92325714-EB4A-4F62-AB3C-764876EF602C}"/>
    <dgm:cxn modelId="{94091948-8D1D-C843-9D03-7C8BC2254D15}" type="presOf" srcId="{6105B7ED-1368-49C8-A188-27ECBC629F95}" destId="{8B1CBA4C-2FFE-3548-A69B-55DD0600D1C0}" srcOrd="0" destOrd="0" presId="urn:microsoft.com/office/officeart/2005/8/layout/vList2"/>
    <dgm:cxn modelId="{A748595A-A404-6B45-A504-A9111B199E8B}" type="presOf" srcId="{CC50327E-B529-42E6-8584-206654FC466E}" destId="{8E1111F2-5D36-4A43-9BD8-248F65BDAF92}" srcOrd="0" destOrd="0" presId="urn:microsoft.com/office/officeart/2005/8/layout/vList2"/>
    <dgm:cxn modelId="{26C558D8-4176-3248-AD92-B724085E5B12}" type="presOf" srcId="{F9EC409E-FFD2-4313-8030-DCA317928B63}" destId="{C82241F7-0FC2-514E-848E-1FD38689E48F}" srcOrd="0" destOrd="0" presId="urn:microsoft.com/office/officeart/2005/8/layout/vList2"/>
    <dgm:cxn modelId="{7379D4E6-E376-492B-B7FF-8CDB15F1AB50}" srcId="{6105B7ED-1368-49C8-A188-27ECBC629F95}" destId="{F9EC409E-FFD2-4313-8030-DCA317928B63}" srcOrd="1" destOrd="0" parTransId="{AA8CE4A1-CEAC-4E7C-BA44-629661820683}" sibTransId="{BD92B7C1-9074-4A3E-B89C-CCD656CF12C1}"/>
    <dgm:cxn modelId="{0CD67071-5E5C-284E-A3BE-895876FC2570}" type="presParOf" srcId="{8B1CBA4C-2FFE-3548-A69B-55DD0600D1C0}" destId="{8E1111F2-5D36-4A43-9BD8-248F65BDAF92}" srcOrd="0" destOrd="0" presId="urn:microsoft.com/office/officeart/2005/8/layout/vList2"/>
    <dgm:cxn modelId="{E9CE71E8-7C3C-E749-9187-74091590DDEB}" type="presParOf" srcId="{8B1CBA4C-2FFE-3548-A69B-55DD0600D1C0}" destId="{22200D7C-1226-C542-A7FA-E9357B7194B7}" srcOrd="1" destOrd="0" presId="urn:microsoft.com/office/officeart/2005/8/layout/vList2"/>
    <dgm:cxn modelId="{0F2A0A5E-7CC0-534C-A334-85945E344B1F}" type="presParOf" srcId="{8B1CBA4C-2FFE-3548-A69B-55DD0600D1C0}" destId="{C82241F7-0FC2-514E-848E-1FD38689E48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C70B6-0E70-42BB-AE69-66CBA70FEAB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7A671E-AFD0-4B59-A3C6-A45997586104}">
      <dgm:prSet/>
      <dgm:spPr/>
      <dgm:t>
        <a:bodyPr/>
        <a:lstStyle/>
        <a:p>
          <a:r>
            <a:rPr lang="en-US"/>
            <a:t>Az arc detektálásra milyen alternatív megoldásokat lenne érdemes megpróbálni?</a:t>
          </a:r>
        </a:p>
      </dgm:t>
    </dgm:pt>
    <dgm:pt modelId="{8F6F7CFB-7C5F-4AE7-A5E8-D38AA0D84293}" type="parTrans" cxnId="{ED258FAD-3AF4-4966-BFF4-5AF25B6FCD76}">
      <dgm:prSet/>
      <dgm:spPr/>
      <dgm:t>
        <a:bodyPr/>
        <a:lstStyle/>
        <a:p>
          <a:endParaRPr lang="en-US"/>
        </a:p>
      </dgm:t>
    </dgm:pt>
    <dgm:pt modelId="{9D5FDFF9-D4BB-4DEA-9585-31C2A1CEA41F}" type="sibTrans" cxnId="{ED258FAD-3AF4-4966-BFF4-5AF25B6FCD76}">
      <dgm:prSet/>
      <dgm:spPr/>
      <dgm:t>
        <a:bodyPr/>
        <a:lstStyle/>
        <a:p>
          <a:endParaRPr lang="en-US"/>
        </a:p>
      </dgm:t>
    </dgm:pt>
    <dgm:pt modelId="{40E3A90B-3976-4A6D-9911-D465D3EFB944}">
      <dgm:prSet/>
      <dgm:spPr/>
      <dgm:t>
        <a:bodyPr/>
        <a:lstStyle/>
        <a:p>
          <a:r>
            <a:rPr lang="en-US" dirty="0" err="1"/>
            <a:t>Haar</a:t>
          </a:r>
          <a:r>
            <a:rPr lang="en-US" dirty="0"/>
            <a:t> </a:t>
          </a:r>
          <a:r>
            <a:rPr lang="en-US" dirty="0" err="1"/>
            <a:t>féle</a:t>
          </a:r>
          <a:r>
            <a:rPr lang="en-US" dirty="0"/>
            <a:t> </a:t>
          </a:r>
          <a:r>
            <a:rPr lang="en-US" dirty="0" err="1"/>
            <a:t>jellemzőket</a:t>
          </a:r>
          <a:r>
            <a:rPr lang="en-US" dirty="0"/>
            <a:t> </a:t>
          </a:r>
          <a:r>
            <a:rPr lang="en-US" dirty="0" err="1"/>
            <a:t>használó</a:t>
          </a:r>
          <a:r>
            <a:rPr lang="en-US" dirty="0"/>
            <a:t> Viola-Jones </a:t>
          </a:r>
          <a:r>
            <a:rPr lang="en-US" dirty="0" err="1"/>
            <a:t>detektor</a:t>
          </a:r>
          <a:r>
            <a:rPr lang="en-US" dirty="0"/>
            <a:t>. SSD (Single Shot </a:t>
          </a:r>
          <a:r>
            <a:rPr lang="en-US" dirty="0" err="1"/>
            <a:t>MultiBox</a:t>
          </a:r>
          <a:r>
            <a:rPr lang="en-US" dirty="0"/>
            <a:t> Detector) </a:t>
          </a:r>
          <a:r>
            <a:rPr lang="en-US" dirty="0" err="1"/>
            <a:t>és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neurális</a:t>
          </a:r>
          <a:r>
            <a:rPr lang="en-US" dirty="0"/>
            <a:t> </a:t>
          </a:r>
          <a:r>
            <a:rPr lang="en-US" dirty="0" err="1"/>
            <a:t>hálózat</a:t>
          </a:r>
          <a:r>
            <a:rPr lang="en-US" dirty="0"/>
            <a:t> </a:t>
          </a:r>
          <a:r>
            <a:rPr lang="en-US" dirty="0" err="1"/>
            <a:t>alapú</a:t>
          </a:r>
          <a:r>
            <a:rPr lang="en-US" dirty="0"/>
            <a:t> </a:t>
          </a:r>
          <a:r>
            <a:rPr lang="en-US" dirty="0" err="1"/>
            <a:t>megoldásokat</a:t>
          </a:r>
          <a:r>
            <a:rPr lang="en-US" dirty="0"/>
            <a:t> </a:t>
          </a:r>
          <a:r>
            <a:rPr lang="en-US" dirty="0" err="1"/>
            <a:t>lenne</a:t>
          </a:r>
          <a:r>
            <a:rPr lang="en-US" dirty="0"/>
            <a:t> </a:t>
          </a:r>
          <a:r>
            <a:rPr lang="en-US" dirty="0" err="1"/>
            <a:t>érdemes</a:t>
          </a:r>
          <a:r>
            <a:rPr lang="en-US" dirty="0"/>
            <a:t> </a:t>
          </a:r>
          <a:r>
            <a:rPr lang="en-US" dirty="0" err="1"/>
            <a:t>kipróbálni</a:t>
          </a:r>
          <a:r>
            <a:rPr lang="en-US" dirty="0"/>
            <a:t> pl.: </a:t>
          </a:r>
          <a:r>
            <a:rPr lang="en-US" dirty="0" err="1"/>
            <a:t>FaceNet</a:t>
          </a:r>
          <a:r>
            <a:rPr lang="en-US" dirty="0"/>
            <a:t> (MTCNN </a:t>
          </a:r>
          <a:r>
            <a:rPr lang="en-US" dirty="0" err="1"/>
            <a:t>detektor</a:t>
          </a:r>
          <a:r>
            <a:rPr lang="en-US" dirty="0"/>
            <a:t>), </a:t>
          </a:r>
          <a:r>
            <a:rPr lang="en-US" dirty="0" err="1"/>
            <a:t>vagy</a:t>
          </a:r>
          <a:r>
            <a:rPr lang="en-US" dirty="0"/>
            <a:t> </a:t>
          </a:r>
          <a:r>
            <a:rPr lang="en-US" dirty="0" err="1"/>
            <a:t>saját</a:t>
          </a:r>
          <a:r>
            <a:rPr lang="en-US" dirty="0"/>
            <a:t> </a:t>
          </a:r>
          <a:r>
            <a:rPr lang="en-US" dirty="0" err="1"/>
            <a:t>hálózat</a:t>
          </a:r>
          <a:r>
            <a:rPr lang="en-US" dirty="0"/>
            <a:t> </a:t>
          </a:r>
          <a:r>
            <a:rPr lang="en-US" dirty="0" err="1"/>
            <a:t>tanítása</a:t>
          </a:r>
          <a:r>
            <a:rPr lang="en-US" dirty="0"/>
            <a:t>.</a:t>
          </a:r>
        </a:p>
        <a:p>
          <a:r>
            <a:rPr lang="en-GB" dirty="0"/>
            <a:t>https://</a:t>
          </a:r>
          <a:r>
            <a:rPr lang="en-GB" dirty="0" err="1"/>
            <a:t>facedetection.com</a:t>
          </a:r>
          <a:r>
            <a:rPr lang="en-GB" dirty="0"/>
            <a:t>/algorithms/</a:t>
          </a:r>
          <a:r>
            <a:rPr lang="en-US" dirty="0"/>
            <a:t> </a:t>
          </a:r>
        </a:p>
      </dgm:t>
    </dgm:pt>
    <dgm:pt modelId="{6B2A193B-A245-4808-BC0B-10FDDEF87092}" type="parTrans" cxnId="{0026B2B0-B295-4B98-9547-94D2CABDD680}">
      <dgm:prSet/>
      <dgm:spPr/>
      <dgm:t>
        <a:bodyPr/>
        <a:lstStyle/>
        <a:p>
          <a:endParaRPr lang="en-US"/>
        </a:p>
      </dgm:t>
    </dgm:pt>
    <dgm:pt modelId="{F4B7BA9C-0370-4443-AB74-95B763BD47F7}" type="sibTrans" cxnId="{0026B2B0-B295-4B98-9547-94D2CABDD680}">
      <dgm:prSet/>
      <dgm:spPr/>
      <dgm:t>
        <a:bodyPr/>
        <a:lstStyle/>
        <a:p>
          <a:endParaRPr lang="en-US"/>
        </a:p>
      </dgm:t>
    </dgm:pt>
    <dgm:pt modelId="{899B9846-1EC2-7948-9219-AC1629229236}" type="pres">
      <dgm:prSet presAssocID="{4C4C70B6-0E70-42BB-AE69-66CBA70FEABF}" presName="linear" presStyleCnt="0">
        <dgm:presLayoutVars>
          <dgm:animLvl val="lvl"/>
          <dgm:resizeHandles val="exact"/>
        </dgm:presLayoutVars>
      </dgm:prSet>
      <dgm:spPr/>
    </dgm:pt>
    <dgm:pt modelId="{36167181-BF8F-B249-B8A4-F8FEF35513DD}" type="pres">
      <dgm:prSet presAssocID="{527A671E-AFD0-4B59-A3C6-A4599758610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720D8C-8511-6747-82F7-C3CED68A60B0}" type="pres">
      <dgm:prSet presAssocID="{9D5FDFF9-D4BB-4DEA-9585-31C2A1CEA41F}" presName="spacer" presStyleCnt="0"/>
      <dgm:spPr/>
    </dgm:pt>
    <dgm:pt modelId="{FB863F08-3D04-BA46-8E10-CD1D825D9D71}" type="pres">
      <dgm:prSet presAssocID="{40E3A90B-3976-4A6D-9911-D465D3EFB94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9BE182F-1EE9-CB45-A7C1-DB8EA93DB1AA}" type="presOf" srcId="{527A671E-AFD0-4B59-A3C6-A45997586104}" destId="{36167181-BF8F-B249-B8A4-F8FEF35513DD}" srcOrd="0" destOrd="0" presId="urn:microsoft.com/office/officeart/2005/8/layout/vList2"/>
    <dgm:cxn modelId="{829BD892-DA3D-914B-BBF8-D6DED4A32D8D}" type="presOf" srcId="{40E3A90B-3976-4A6D-9911-D465D3EFB944}" destId="{FB863F08-3D04-BA46-8E10-CD1D825D9D71}" srcOrd="0" destOrd="0" presId="urn:microsoft.com/office/officeart/2005/8/layout/vList2"/>
    <dgm:cxn modelId="{ED258FAD-3AF4-4966-BFF4-5AF25B6FCD76}" srcId="{4C4C70B6-0E70-42BB-AE69-66CBA70FEABF}" destId="{527A671E-AFD0-4B59-A3C6-A45997586104}" srcOrd="0" destOrd="0" parTransId="{8F6F7CFB-7C5F-4AE7-A5E8-D38AA0D84293}" sibTransId="{9D5FDFF9-D4BB-4DEA-9585-31C2A1CEA41F}"/>
    <dgm:cxn modelId="{0026B2B0-B295-4B98-9547-94D2CABDD680}" srcId="{4C4C70B6-0E70-42BB-AE69-66CBA70FEABF}" destId="{40E3A90B-3976-4A6D-9911-D465D3EFB944}" srcOrd="1" destOrd="0" parTransId="{6B2A193B-A245-4808-BC0B-10FDDEF87092}" sibTransId="{F4B7BA9C-0370-4443-AB74-95B763BD47F7}"/>
    <dgm:cxn modelId="{784668CD-CF0D-BC46-84CE-55679A6622B3}" type="presOf" srcId="{4C4C70B6-0E70-42BB-AE69-66CBA70FEABF}" destId="{899B9846-1EC2-7948-9219-AC1629229236}" srcOrd="0" destOrd="0" presId="urn:microsoft.com/office/officeart/2005/8/layout/vList2"/>
    <dgm:cxn modelId="{342F552B-1849-F745-8E9F-1A7B5AB8E697}" type="presParOf" srcId="{899B9846-1EC2-7948-9219-AC1629229236}" destId="{36167181-BF8F-B249-B8A4-F8FEF35513DD}" srcOrd="0" destOrd="0" presId="urn:microsoft.com/office/officeart/2005/8/layout/vList2"/>
    <dgm:cxn modelId="{E0DF7DE0-7799-444C-9FA5-C393480EBB1C}" type="presParOf" srcId="{899B9846-1EC2-7948-9219-AC1629229236}" destId="{30720D8C-8511-6747-82F7-C3CED68A60B0}" srcOrd="1" destOrd="0" presId="urn:microsoft.com/office/officeart/2005/8/layout/vList2"/>
    <dgm:cxn modelId="{C4D1C335-7701-B546-B447-05E6031352E5}" type="presParOf" srcId="{899B9846-1EC2-7948-9219-AC1629229236}" destId="{FB863F08-3D04-BA46-8E10-CD1D825D9D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111F2-5D36-4A43-9BD8-248F65BDAF92}">
      <dsp:nvSpPr>
        <dsp:cNvPr id="0" name=""/>
        <dsp:cNvSpPr/>
      </dsp:nvSpPr>
      <dsp:spPr>
        <a:xfrm>
          <a:off x="0" y="9350"/>
          <a:ext cx="6046132" cy="22619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YOLO </a:t>
          </a:r>
          <a:r>
            <a:rPr lang="en-US" sz="2200" kern="1200" dirty="0" err="1"/>
            <a:t>hálózatfuttatási</a:t>
          </a:r>
          <a:r>
            <a:rPr lang="en-US" sz="2200" kern="1200" dirty="0"/>
            <a:t> </a:t>
          </a:r>
          <a:r>
            <a:rPr lang="en-US" sz="2200" kern="1200" dirty="0" err="1"/>
            <a:t>sebesség</a:t>
          </a:r>
          <a:r>
            <a:rPr lang="en-US" sz="2200" kern="1200" dirty="0"/>
            <a:t> </a:t>
          </a:r>
          <a:r>
            <a:rPr lang="en-US" sz="2200" kern="1200" dirty="0" err="1"/>
            <a:t>milyen</a:t>
          </a:r>
          <a:r>
            <a:rPr lang="en-US" sz="2200" kern="1200" dirty="0"/>
            <a:t> </a:t>
          </a:r>
          <a:r>
            <a:rPr lang="en-US" sz="2200" kern="1200" dirty="0" err="1"/>
            <a:t>módon</a:t>
          </a:r>
          <a:r>
            <a:rPr lang="en-US" sz="2200" kern="1200" dirty="0"/>
            <a:t> </a:t>
          </a:r>
          <a:r>
            <a:rPr lang="en-US" sz="2200" kern="1200" dirty="0" err="1"/>
            <a:t>változna</a:t>
          </a:r>
          <a:r>
            <a:rPr lang="en-US" sz="2200" kern="1200" dirty="0"/>
            <a:t>, ha </a:t>
          </a:r>
          <a:r>
            <a:rPr lang="en-US" sz="2200" kern="1200" dirty="0" err="1"/>
            <a:t>egy</a:t>
          </a:r>
          <a:r>
            <a:rPr lang="en-US" sz="2200" kern="1200" dirty="0"/>
            <a:t> </a:t>
          </a:r>
          <a:r>
            <a:rPr lang="en-US" sz="2200" kern="1200" dirty="0" err="1"/>
            <a:t>erős</a:t>
          </a:r>
          <a:r>
            <a:rPr lang="en-US" sz="2200" kern="1200" dirty="0"/>
            <a:t> GPU </a:t>
          </a:r>
          <a:r>
            <a:rPr lang="en-US" sz="2200" kern="1200" dirty="0" err="1"/>
            <a:t>gyorsítással</a:t>
          </a:r>
          <a:r>
            <a:rPr lang="en-US" sz="2200" kern="1200" dirty="0"/>
            <a:t> </a:t>
          </a:r>
          <a:r>
            <a:rPr lang="en-US" sz="2200" kern="1200" dirty="0" err="1"/>
            <a:t>futna</a:t>
          </a:r>
          <a:r>
            <a:rPr lang="en-US" sz="2200" kern="1200" dirty="0"/>
            <a:t> a </a:t>
          </a:r>
          <a:r>
            <a:rPr lang="en-US" sz="2200" kern="1200" dirty="0" err="1"/>
            <a:t>kiértékelés</a:t>
          </a:r>
          <a:r>
            <a:rPr lang="en-US" sz="2200" kern="1200" dirty="0"/>
            <a:t>? </a:t>
          </a:r>
          <a:r>
            <a:rPr lang="en-US" sz="2200" kern="1200" dirty="0" err="1"/>
            <a:t>Így</a:t>
          </a:r>
          <a:r>
            <a:rPr lang="en-US" sz="2200" kern="1200" dirty="0"/>
            <a:t> is </a:t>
          </a:r>
          <a:r>
            <a:rPr lang="en-US" sz="2200" kern="1200" dirty="0" err="1"/>
            <a:t>kiemelkedne</a:t>
          </a:r>
          <a:r>
            <a:rPr lang="en-US" sz="2200" kern="1200" dirty="0"/>
            <a:t> a </a:t>
          </a:r>
          <a:r>
            <a:rPr lang="en-US" sz="2200" kern="1200" dirty="0" err="1"/>
            <a:t>többi</a:t>
          </a:r>
          <a:r>
            <a:rPr lang="en-US" sz="2200" kern="1200" dirty="0"/>
            <a:t> </a:t>
          </a:r>
          <a:r>
            <a:rPr lang="en-US" sz="2200" kern="1200" dirty="0" err="1"/>
            <a:t>algoritmus</a:t>
          </a:r>
          <a:r>
            <a:rPr lang="en-US" sz="2200" kern="1200" dirty="0"/>
            <a:t> </a:t>
          </a:r>
          <a:r>
            <a:rPr lang="en-US" sz="2200" kern="1200" dirty="0" err="1"/>
            <a:t>futási</a:t>
          </a:r>
          <a:r>
            <a:rPr lang="en-US" sz="2200" kern="1200" dirty="0"/>
            <a:t> </a:t>
          </a:r>
          <a:r>
            <a:rPr lang="en-US" sz="2200" kern="1200" dirty="0" err="1"/>
            <a:t>ideje</a:t>
          </a:r>
          <a:r>
            <a:rPr lang="en-US" sz="2200" kern="1200" dirty="0"/>
            <a:t> </a:t>
          </a:r>
          <a:r>
            <a:rPr lang="en-US" sz="2200" kern="1200" dirty="0" err="1"/>
            <a:t>közül</a:t>
          </a:r>
          <a:r>
            <a:rPr lang="en-US" sz="2200" kern="1200" dirty="0"/>
            <a:t>?</a:t>
          </a:r>
        </a:p>
      </dsp:txBody>
      <dsp:txXfrm>
        <a:off x="110417" y="119767"/>
        <a:ext cx="5825298" cy="2041068"/>
      </dsp:txXfrm>
    </dsp:sp>
    <dsp:sp modelId="{C82241F7-0FC2-514E-848E-1FD38689E48F}">
      <dsp:nvSpPr>
        <dsp:cNvPr id="0" name=""/>
        <dsp:cNvSpPr/>
      </dsp:nvSpPr>
      <dsp:spPr>
        <a:xfrm>
          <a:off x="0" y="2334613"/>
          <a:ext cx="6046132" cy="2261902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Erősebb</a:t>
          </a:r>
          <a:r>
            <a:rPr lang="en-US" sz="2200" kern="1200" dirty="0"/>
            <a:t> GPU </a:t>
          </a:r>
          <a:r>
            <a:rPr lang="en-US" sz="2200" kern="1200" dirty="0" err="1"/>
            <a:t>alkalmazása</a:t>
          </a:r>
          <a:r>
            <a:rPr lang="en-US" sz="2200" kern="1200" dirty="0"/>
            <a:t> </a:t>
          </a:r>
          <a:r>
            <a:rPr lang="en-US" sz="2200" kern="1200" dirty="0" err="1"/>
            <a:t>gyorsabbá</a:t>
          </a:r>
          <a:r>
            <a:rPr lang="en-US" sz="2200" kern="1200" dirty="0"/>
            <a:t> </a:t>
          </a:r>
          <a:r>
            <a:rPr lang="en-US" sz="2200" kern="1200" dirty="0" err="1"/>
            <a:t>tenné</a:t>
          </a:r>
          <a:r>
            <a:rPr lang="en-US" sz="2200" kern="1200" dirty="0"/>
            <a:t> </a:t>
          </a:r>
          <a:r>
            <a:rPr lang="en-US" sz="2200" kern="1200" dirty="0" err="1"/>
            <a:t>az</a:t>
          </a:r>
          <a:r>
            <a:rPr lang="en-US" sz="2200" kern="1200" dirty="0"/>
            <a:t> </a:t>
          </a:r>
          <a:r>
            <a:rPr lang="en-US" sz="2200" kern="1200" dirty="0" err="1"/>
            <a:t>algoritmust</a:t>
          </a:r>
          <a:r>
            <a:rPr lang="en-US" sz="2200" kern="1200" dirty="0"/>
            <a:t>, de 92,5%-</a:t>
          </a:r>
          <a:r>
            <a:rPr lang="en-US" sz="2200" kern="1200" dirty="0" err="1"/>
            <a:t>os</a:t>
          </a:r>
          <a:r>
            <a:rPr lang="en-US" sz="2200" kern="1200" dirty="0"/>
            <a:t> </a:t>
          </a:r>
          <a:r>
            <a:rPr lang="en-US" sz="2200" kern="1200" dirty="0" err="1"/>
            <a:t>gyorsulást</a:t>
          </a:r>
          <a:r>
            <a:rPr lang="en-US" sz="2200" kern="1200" dirty="0"/>
            <a:t> </a:t>
          </a:r>
          <a:r>
            <a:rPr lang="en-US" sz="2200" kern="1200" dirty="0" err="1"/>
            <a:t>kellene</a:t>
          </a:r>
          <a:r>
            <a:rPr lang="en-US" sz="2200" kern="1200" dirty="0"/>
            <a:t> </a:t>
          </a:r>
          <a:r>
            <a:rPr lang="en-US" sz="2200" kern="1200" dirty="0" err="1"/>
            <a:t>elérni</a:t>
          </a:r>
          <a:r>
            <a:rPr lang="en-US" sz="2200" kern="1200" dirty="0"/>
            <a:t>, </a:t>
          </a:r>
          <a:r>
            <a:rPr lang="en-US" sz="2200" kern="1200" dirty="0" err="1"/>
            <a:t>hogy</a:t>
          </a:r>
          <a:r>
            <a:rPr lang="en-US" sz="2200" kern="1200" dirty="0"/>
            <a:t> </a:t>
          </a:r>
          <a:r>
            <a:rPr lang="en-US" sz="2200" kern="1200" dirty="0" err="1"/>
            <a:t>behozza</a:t>
          </a:r>
          <a:r>
            <a:rPr lang="en-US" sz="2200" kern="1200" dirty="0"/>
            <a:t> a </a:t>
          </a:r>
          <a:r>
            <a:rPr lang="en-US" sz="2200" kern="1200" dirty="0" err="1"/>
            <a:t>lemaradást</a:t>
          </a:r>
          <a:r>
            <a:rPr lang="en-US" sz="2200" kern="1200" dirty="0"/>
            <a:t>. </a:t>
          </a:r>
          <a:r>
            <a:rPr lang="en-US" sz="2200" kern="1200" dirty="0" err="1"/>
            <a:t>Tanításra</a:t>
          </a:r>
          <a:r>
            <a:rPr lang="en-US" sz="2200" kern="1200" dirty="0"/>
            <a:t> </a:t>
          </a:r>
          <a:r>
            <a:rPr lang="en-US" sz="2200" kern="1200" dirty="0" err="1"/>
            <a:t>nem</a:t>
          </a:r>
          <a:r>
            <a:rPr lang="en-US" sz="2200" kern="1200" dirty="0"/>
            <a:t> </a:t>
          </a:r>
          <a:r>
            <a:rPr lang="en-US" sz="2200" kern="1200" dirty="0" err="1"/>
            <a:t>került</a:t>
          </a:r>
          <a:r>
            <a:rPr lang="en-US" sz="2200" kern="1200" dirty="0"/>
            <a:t> </a:t>
          </a:r>
          <a:r>
            <a:rPr lang="en-US" sz="2200" kern="1200" dirty="0" err="1"/>
            <a:t>sor</a:t>
          </a:r>
          <a:r>
            <a:rPr lang="en-US" sz="2200" kern="1200" dirty="0"/>
            <a:t>, </a:t>
          </a:r>
          <a:r>
            <a:rPr lang="en-US" sz="2200" kern="1200" dirty="0" err="1"/>
            <a:t>ezért</a:t>
          </a:r>
          <a:r>
            <a:rPr lang="en-US" sz="2200" kern="1200" dirty="0"/>
            <a:t> </a:t>
          </a:r>
          <a:r>
            <a:rPr lang="en-US" sz="2200" kern="1200" dirty="0" err="1"/>
            <a:t>ilyen</a:t>
          </a:r>
          <a:r>
            <a:rPr lang="en-US" sz="2200" kern="1200" dirty="0"/>
            <a:t> </a:t>
          </a:r>
          <a:r>
            <a:rPr lang="en-US" sz="2200" kern="1200" dirty="0" err="1"/>
            <a:t>szempontból</a:t>
          </a:r>
          <a:r>
            <a:rPr lang="en-US" sz="2200" kern="1200" dirty="0"/>
            <a:t> </a:t>
          </a:r>
          <a:r>
            <a:rPr lang="en-US" sz="2200" kern="1200" dirty="0" err="1"/>
            <a:t>indokolatlan</a:t>
          </a:r>
          <a:r>
            <a:rPr lang="en-US" sz="2200" kern="1200" dirty="0"/>
            <a:t> a </a:t>
          </a:r>
          <a:r>
            <a:rPr lang="en-US" sz="2200" kern="1200" dirty="0" err="1"/>
            <a:t>használata</a:t>
          </a:r>
          <a:r>
            <a:rPr lang="en-US" sz="2200" kern="1200" dirty="0"/>
            <a:t>.</a:t>
          </a:r>
        </a:p>
      </dsp:txBody>
      <dsp:txXfrm>
        <a:off x="110417" y="2445030"/>
        <a:ext cx="5825298" cy="2041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67181-BF8F-B249-B8A4-F8FEF35513DD}">
      <dsp:nvSpPr>
        <dsp:cNvPr id="0" name=""/>
        <dsp:cNvSpPr/>
      </dsp:nvSpPr>
      <dsp:spPr>
        <a:xfrm>
          <a:off x="0" y="197067"/>
          <a:ext cx="6046132" cy="2078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Az arc detektálásra milyen alternatív megoldásokat lenne érdemes megpróbálni?</a:t>
          </a:r>
        </a:p>
      </dsp:txBody>
      <dsp:txXfrm>
        <a:off x="101464" y="298531"/>
        <a:ext cx="5843204" cy="1875577"/>
      </dsp:txXfrm>
    </dsp:sp>
    <dsp:sp modelId="{FB863F08-3D04-BA46-8E10-CD1D825D9D71}">
      <dsp:nvSpPr>
        <dsp:cNvPr id="0" name=""/>
        <dsp:cNvSpPr/>
      </dsp:nvSpPr>
      <dsp:spPr>
        <a:xfrm>
          <a:off x="0" y="2330293"/>
          <a:ext cx="6046132" cy="207850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Haar</a:t>
          </a:r>
          <a:r>
            <a:rPr lang="en-US" sz="1900" kern="1200" dirty="0"/>
            <a:t> </a:t>
          </a:r>
          <a:r>
            <a:rPr lang="en-US" sz="1900" kern="1200" dirty="0" err="1"/>
            <a:t>féle</a:t>
          </a:r>
          <a:r>
            <a:rPr lang="en-US" sz="1900" kern="1200" dirty="0"/>
            <a:t> </a:t>
          </a:r>
          <a:r>
            <a:rPr lang="en-US" sz="1900" kern="1200" dirty="0" err="1"/>
            <a:t>jellemzőket</a:t>
          </a:r>
          <a:r>
            <a:rPr lang="en-US" sz="1900" kern="1200" dirty="0"/>
            <a:t> </a:t>
          </a:r>
          <a:r>
            <a:rPr lang="en-US" sz="1900" kern="1200" dirty="0" err="1"/>
            <a:t>használó</a:t>
          </a:r>
          <a:r>
            <a:rPr lang="en-US" sz="1900" kern="1200" dirty="0"/>
            <a:t> Viola-Jones </a:t>
          </a:r>
          <a:r>
            <a:rPr lang="en-US" sz="1900" kern="1200" dirty="0" err="1"/>
            <a:t>detektor</a:t>
          </a:r>
          <a:r>
            <a:rPr lang="en-US" sz="1900" kern="1200" dirty="0"/>
            <a:t>. SSD (Single Shot </a:t>
          </a:r>
          <a:r>
            <a:rPr lang="en-US" sz="1900" kern="1200" dirty="0" err="1"/>
            <a:t>MultiBox</a:t>
          </a:r>
          <a:r>
            <a:rPr lang="en-US" sz="1900" kern="1200" dirty="0"/>
            <a:t> Detector) </a:t>
          </a:r>
          <a:r>
            <a:rPr lang="en-US" sz="1900" kern="1200" dirty="0" err="1"/>
            <a:t>és</a:t>
          </a:r>
          <a:r>
            <a:rPr lang="en-US" sz="1900" kern="1200" dirty="0"/>
            <a:t> </a:t>
          </a:r>
          <a:r>
            <a:rPr lang="en-US" sz="1900" kern="1200" dirty="0" err="1"/>
            <a:t>más</a:t>
          </a:r>
          <a:r>
            <a:rPr lang="en-US" sz="1900" kern="1200" dirty="0"/>
            <a:t> </a:t>
          </a:r>
          <a:r>
            <a:rPr lang="en-US" sz="1900" kern="1200" dirty="0" err="1"/>
            <a:t>neurális</a:t>
          </a:r>
          <a:r>
            <a:rPr lang="en-US" sz="1900" kern="1200" dirty="0"/>
            <a:t> </a:t>
          </a:r>
          <a:r>
            <a:rPr lang="en-US" sz="1900" kern="1200" dirty="0" err="1"/>
            <a:t>hálózat</a:t>
          </a:r>
          <a:r>
            <a:rPr lang="en-US" sz="1900" kern="1200" dirty="0"/>
            <a:t> </a:t>
          </a:r>
          <a:r>
            <a:rPr lang="en-US" sz="1900" kern="1200" dirty="0" err="1"/>
            <a:t>alapú</a:t>
          </a:r>
          <a:r>
            <a:rPr lang="en-US" sz="1900" kern="1200" dirty="0"/>
            <a:t> </a:t>
          </a:r>
          <a:r>
            <a:rPr lang="en-US" sz="1900" kern="1200" dirty="0" err="1"/>
            <a:t>megoldásokat</a:t>
          </a:r>
          <a:r>
            <a:rPr lang="en-US" sz="1900" kern="1200" dirty="0"/>
            <a:t> </a:t>
          </a:r>
          <a:r>
            <a:rPr lang="en-US" sz="1900" kern="1200" dirty="0" err="1"/>
            <a:t>lenne</a:t>
          </a:r>
          <a:r>
            <a:rPr lang="en-US" sz="1900" kern="1200" dirty="0"/>
            <a:t> </a:t>
          </a:r>
          <a:r>
            <a:rPr lang="en-US" sz="1900" kern="1200" dirty="0" err="1"/>
            <a:t>érdemes</a:t>
          </a:r>
          <a:r>
            <a:rPr lang="en-US" sz="1900" kern="1200" dirty="0"/>
            <a:t> </a:t>
          </a:r>
          <a:r>
            <a:rPr lang="en-US" sz="1900" kern="1200" dirty="0" err="1"/>
            <a:t>kipróbálni</a:t>
          </a:r>
          <a:r>
            <a:rPr lang="en-US" sz="1900" kern="1200" dirty="0"/>
            <a:t> pl.: </a:t>
          </a:r>
          <a:r>
            <a:rPr lang="en-US" sz="1900" kern="1200" dirty="0" err="1"/>
            <a:t>FaceNet</a:t>
          </a:r>
          <a:r>
            <a:rPr lang="en-US" sz="1900" kern="1200" dirty="0"/>
            <a:t> (MTCNN </a:t>
          </a:r>
          <a:r>
            <a:rPr lang="en-US" sz="1900" kern="1200" dirty="0" err="1"/>
            <a:t>detektor</a:t>
          </a:r>
          <a:r>
            <a:rPr lang="en-US" sz="1900" kern="1200" dirty="0"/>
            <a:t>), </a:t>
          </a:r>
          <a:r>
            <a:rPr lang="en-US" sz="1900" kern="1200" dirty="0" err="1"/>
            <a:t>vagy</a:t>
          </a:r>
          <a:r>
            <a:rPr lang="en-US" sz="1900" kern="1200" dirty="0"/>
            <a:t> </a:t>
          </a:r>
          <a:r>
            <a:rPr lang="en-US" sz="1900" kern="1200" dirty="0" err="1"/>
            <a:t>saját</a:t>
          </a:r>
          <a:r>
            <a:rPr lang="en-US" sz="1900" kern="1200" dirty="0"/>
            <a:t> </a:t>
          </a:r>
          <a:r>
            <a:rPr lang="en-US" sz="1900" kern="1200" dirty="0" err="1"/>
            <a:t>hálózat</a:t>
          </a:r>
          <a:r>
            <a:rPr lang="en-US" sz="1900" kern="1200" dirty="0"/>
            <a:t> </a:t>
          </a:r>
          <a:r>
            <a:rPr lang="en-US" sz="1900" kern="1200" dirty="0" err="1"/>
            <a:t>tanítása</a:t>
          </a:r>
          <a:r>
            <a:rPr lang="en-US" sz="1900" kern="1200" dirty="0"/>
            <a:t>.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https://</a:t>
          </a:r>
          <a:r>
            <a:rPr lang="en-GB" sz="1900" kern="1200" dirty="0" err="1"/>
            <a:t>facedetection.com</a:t>
          </a:r>
          <a:r>
            <a:rPr lang="en-GB" sz="1900" kern="1200" dirty="0"/>
            <a:t>/algorithms/</a:t>
          </a:r>
          <a:r>
            <a:rPr lang="en-US" sz="1900" kern="1200" dirty="0"/>
            <a:t> </a:t>
          </a:r>
        </a:p>
      </dsp:txBody>
      <dsp:txXfrm>
        <a:off x="101464" y="2431757"/>
        <a:ext cx="5843204" cy="1875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89398-2F6C-3E48-BAFB-E1146F0C8FE9}" type="datetimeFigureOut">
              <a:rPr lang="hu-HU" smtClean="0"/>
              <a:t>2021. 06. 16.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B1D7E-BAFE-E94C-BA6C-910CF2B1CD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614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47EE-729B-2C45-B09A-729F149A44FC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1C51-EEE9-B24C-970E-B093C701CB19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82A-4261-EA4E-8474-59D099DBC588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B184-5889-E44E-9B5E-0C57FE42B647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4620-5219-3843-A016-F4B92A2BCCC8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4A9D-7F27-3043-A2DA-1DA8026477DD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435-A519-C14E-AB28-1C9245C0CAF4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8982-57A7-B94D-B09C-663BE72A32DC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AB97-CA31-E14D-89B5-9C59EE078171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85A3-8944-5E4A-82F2-509660611D95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93ED-1A8C-6E46-92C1-D14B064749EA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A637-CADC-F241-9FC2-0B39C244FB1A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8B02-3F79-BB4B-A1F9-EA22B3796159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F870-1496-BB43-A69C-65AA16C3FF0F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D561-F6FA-244D-86F4-C3C54E01BD24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DD4C-E71A-D944-B2C9-54F98C9CDB8F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37F2BF-37FD-E54A-AAED-1E1E946645AA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CD0C359-BF29-0C4F-B10F-D5F4F6F3FC57}" type="datetime1">
              <a:rPr lang="hu-HU" smtClean="0"/>
              <a:t>2021. 06. 16.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1623C-689E-9D41-9FFD-3A30F963A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5100" cap="none"/>
              <a:t>Feliratok illesztése képekre és videókra mesterséges intelligencia használatával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D0086-12ED-E246-A8E8-939F1441B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500" dirty="0" err="1">
                <a:solidFill>
                  <a:srgbClr val="E6E6E6"/>
                </a:solidFill>
              </a:rPr>
              <a:t>Benda</a:t>
            </a:r>
            <a:r>
              <a:rPr lang="hu-HU" sz="1500" dirty="0">
                <a:solidFill>
                  <a:srgbClr val="E6E6E6"/>
                </a:solidFill>
              </a:rPr>
              <a:t> Krisztián</a:t>
            </a:r>
          </a:p>
          <a:p>
            <a:pPr>
              <a:lnSpc>
                <a:spcPct val="90000"/>
              </a:lnSpc>
            </a:pPr>
            <a:r>
              <a:rPr lang="hu-HU" sz="1500" dirty="0">
                <a:solidFill>
                  <a:srgbClr val="E6E6E6"/>
                </a:solidFill>
              </a:rPr>
              <a:t>Konzulens: Szűcs Gábor</a:t>
            </a:r>
          </a:p>
        </p:txBody>
      </p:sp>
    </p:spTree>
    <p:extLst>
      <p:ext uri="{BB962C8B-B14F-4D97-AF65-F5344CB8AC3E}">
        <p14:creationId xmlns:p14="http://schemas.microsoft.com/office/powerpoint/2010/main" val="102359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704-BDF8-9F40-A01B-7FE59ECD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Fix feliratozás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08CC17-1DFC-C549-BB9B-821DCD0F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2" y="485995"/>
            <a:ext cx="6915663" cy="38900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2BF6D-6427-E04E-8D47-294A04FF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86B68-D9B3-B048-9878-885DE61EB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1" t="30797" r="7660" b="56020"/>
          <a:stretch/>
        </p:blipFill>
        <p:spPr>
          <a:xfrm>
            <a:off x="770179" y="4760596"/>
            <a:ext cx="6690968" cy="1457324"/>
          </a:xfrm>
          <a:prstGeom prst="rect">
            <a:avLst/>
          </a:prstGeom>
          <a:effectLst>
            <a:softEdge rad="49536"/>
          </a:effectLst>
        </p:spPr>
      </p:pic>
    </p:spTree>
    <p:extLst>
      <p:ext uri="{BB962C8B-B14F-4D97-AF65-F5344CB8AC3E}">
        <p14:creationId xmlns:p14="http://schemas.microsoft.com/office/powerpoint/2010/main" val="75322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63766-BC15-4146-9CDB-011FA9EE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HU" sz="4400" dirty="0"/>
              <a:t>Kiértékelés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CA4A-F39A-6146-8809-8B7750DC5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 lnSpcReduction="10000"/>
          </a:bodyPr>
          <a:lstStyle/>
          <a:p>
            <a:r>
              <a:rPr lang="en-HU" dirty="0"/>
              <a:t>Arc, Szöveg és Éldetektor</a:t>
            </a:r>
          </a:p>
          <a:p>
            <a:r>
              <a:rPr lang="en-HU" dirty="0"/>
              <a:t>4 féle feliratozás</a:t>
            </a:r>
          </a:p>
          <a:p>
            <a:r>
              <a:rPr lang="en-HU" dirty="0"/>
              <a:t>4 kérdés</a:t>
            </a:r>
            <a:r>
              <a:rPr lang="hu-HU" dirty="0"/>
              <a:t>, </a:t>
            </a:r>
            <a:r>
              <a:rPr lang="hu-HU"/>
              <a:t>23 ember</a:t>
            </a:r>
            <a:endParaRPr lang="en-HU" dirty="0"/>
          </a:p>
          <a:p>
            <a:pPr lvl="1"/>
            <a:r>
              <a:rPr lang="hu-HU" i="1" dirty="0">
                <a:effectLst/>
              </a:rPr>
              <a:t>Mennyire találta kényelmesnek a felirat elhelyezkedését?</a:t>
            </a:r>
            <a:endParaRPr lang="en-HU" i="1" dirty="0">
              <a:effectLst/>
            </a:endParaRPr>
          </a:p>
          <a:p>
            <a:pPr lvl="1"/>
            <a:r>
              <a:rPr lang="hu-HU" i="1" dirty="0">
                <a:effectLst/>
              </a:rPr>
              <a:t>Mennyire találta zavarónak a felirat mozgását/mozdulatlanságát?</a:t>
            </a:r>
            <a:r>
              <a:rPr lang="en-HU" dirty="0">
                <a:effectLst/>
              </a:rPr>
              <a:t> </a:t>
            </a:r>
          </a:p>
          <a:p>
            <a:pPr lvl="1"/>
            <a:r>
              <a:rPr lang="hu-HU" i="1" dirty="0">
                <a:effectLst/>
              </a:rPr>
              <a:t>Mennyire szívesen nézne ezzel a felirat elhelyezésmóddal más videókat, filmeket?</a:t>
            </a:r>
            <a:endParaRPr lang="en-HU" dirty="0">
              <a:effectLst/>
            </a:endParaRPr>
          </a:p>
          <a:p>
            <a:pPr lvl="1"/>
            <a:r>
              <a:rPr lang="hu-HU" i="1" dirty="0">
                <a:effectLst/>
              </a:rPr>
              <a:t>Összességében mennyire volt elégedett a videó feliratozásával?</a:t>
            </a:r>
            <a:endParaRPr lang="en-HU" dirty="0"/>
          </a:p>
          <a:p>
            <a:r>
              <a:rPr lang="en-HU" dirty="0"/>
              <a:t>1-től 4-ig terjedő pontozás</a:t>
            </a:r>
          </a:p>
          <a:p>
            <a:r>
              <a:rPr lang="en-GB" dirty="0"/>
              <a:t>M</a:t>
            </a:r>
            <a:r>
              <a:rPr lang="en-HU" dirty="0"/>
              <a:t>inél magasabb pontszám, annál pozitívabb élmény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6CBB-4D8D-004E-9762-34F7E479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6557" y="6214532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C29838-228E-4DBB-993F-4459C0BD8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6DA45-3761-4335-B5CA-E03E76B5F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8B38C7-930E-425A-AC28-8C36EE323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5C0A7-C332-BB4F-A410-4E5922EF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782094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363D46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363D46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9FB7F1-EC87-7747-AB28-6DB97A179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75753"/>
              </p:ext>
            </p:extLst>
          </p:nvPr>
        </p:nvGraphicFramePr>
        <p:xfrm>
          <a:off x="998621" y="1648326"/>
          <a:ext cx="10066558" cy="3561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46">
                  <a:extLst>
                    <a:ext uri="{9D8B030D-6E8A-4147-A177-3AD203B41FA5}">
                      <a16:colId xmlns:a16="http://schemas.microsoft.com/office/drawing/2014/main" val="2526066863"/>
                    </a:ext>
                  </a:extLst>
                </a:gridCol>
                <a:gridCol w="1557670">
                  <a:extLst>
                    <a:ext uri="{9D8B030D-6E8A-4147-A177-3AD203B41FA5}">
                      <a16:colId xmlns:a16="http://schemas.microsoft.com/office/drawing/2014/main" val="499757261"/>
                    </a:ext>
                  </a:extLst>
                </a:gridCol>
                <a:gridCol w="1652579">
                  <a:extLst>
                    <a:ext uri="{9D8B030D-6E8A-4147-A177-3AD203B41FA5}">
                      <a16:colId xmlns:a16="http://schemas.microsoft.com/office/drawing/2014/main" val="3741919988"/>
                    </a:ext>
                  </a:extLst>
                </a:gridCol>
                <a:gridCol w="1807761">
                  <a:extLst>
                    <a:ext uri="{9D8B030D-6E8A-4147-A177-3AD203B41FA5}">
                      <a16:colId xmlns:a16="http://schemas.microsoft.com/office/drawing/2014/main" val="1068223564"/>
                    </a:ext>
                  </a:extLst>
                </a:gridCol>
                <a:gridCol w="1801344">
                  <a:extLst>
                    <a:ext uri="{9D8B030D-6E8A-4147-A177-3AD203B41FA5}">
                      <a16:colId xmlns:a16="http://schemas.microsoft.com/office/drawing/2014/main" val="2334397832"/>
                    </a:ext>
                  </a:extLst>
                </a:gridCol>
                <a:gridCol w="1529658">
                  <a:extLst>
                    <a:ext uri="{9D8B030D-6E8A-4147-A177-3AD203B41FA5}">
                      <a16:colId xmlns:a16="http://schemas.microsoft.com/office/drawing/2014/main" val="72683602"/>
                    </a:ext>
                  </a:extLst>
                </a:gridCol>
              </a:tblGrid>
              <a:tr h="1538015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 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Mennyire találta kényelmesnek a felirat elhelyezkedését?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   Mennyire találta zavarónak a felirat mozgását/ mozdulatlanság-át?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                    Mennyire szívesen nézne ezzel a felirat elhelyezésmód-dal más videókat, filmeket?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000" dirty="0">
                          <a:effectLst/>
                        </a:rPr>
                        <a:t>          Összességében mennyire volt elégedett a videó feliratozásával?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b="1" dirty="0">
                          <a:effectLst/>
                        </a:rPr>
                        <a:t>                     Átlag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/>
                </a:tc>
                <a:extLst>
                  <a:ext uri="{0D108BD9-81ED-4DB2-BD59-A6C34878D82A}">
                    <a16:rowId xmlns:a16="http://schemas.microsoft.com/office/drawing/2014/main" val="3164607938"/>
                  </a:ext>
                </a:extLst>
              </a:tr>
              <a:tr h="527548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                                                                                                    Pozícionálás nélkül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1,24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2,85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1,79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1,36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1,81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686818713"/>
                  </a:ext>
                </a:extLst>
              </a:tr>
              <a:tr h="453338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Dinamikus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2,52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2,03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2,15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2,45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2,29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1481728231"/>
                  </a:ext>
                </a:extLst>
              </a:tr>
              <a:tr h="524036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Stabil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2,85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>
                          <a:effectLst/>
                        </a:rPr>
                        <a:t>2,64</a:t>
                      </a:r>
                      <a:endParaRPr lang="en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2,61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dirty="0">
                          <a:effectLst/>
                        </a:rPr>
                        <a:t>2,79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dirty="0">
                          <a:effectLst/>
                        </a:rPr>
                        <a:t>2,72</a:t>
                      </a:r>
                      <a:endParaRPr lang="en-HU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1677576605"/>
                  </a:ext>
                </a:extLst>
              </a:tr>
              <a:tr h="518411">
                <a:tc>
                  <a:txBody>
                    <a:bodyPr/>
                    <a:lstStyle/>
                    <a:p>
                      <a:pPr indent="45720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</a:rPr>
                        <a:t>Fix</a:t>
                      </a:r>
                      <a:endParaRPr lang="en-H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3,33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3,52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3,52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0" i="1" dirty="0">
                          <a:effectLst/>
                        </a:rPr>
                        <a:t>3,45</a:t>
                      </a:r>
                      <a:endParaRPr lang="en-HU" sz="14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400" b="1" i="1" dirty="0">
                          <a:effectLst/>
                        </a:rPr>
                        <a:t>3,48</a:t>
                      </a:r>
                      <a:endParaRPr lang="en-HU" sz="14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5816" marR="75816" marT="0" marB="0" anchor="ctr"/>
                </a:tc>
                <a:extLst>
                  <a:ext uri="{0D108BD9-81ED-4DB2-BD59-A6C34878D82A}">
                    <a16:rowId xmlns:a16="http://schemas.microsoft.com/office/drawing/2014/main" val="3233552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236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00DA2F2-A105-4C8A-9115-73802E6FC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B5CBDF-A2C6-4862-A096-2D7D9D28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20000"/>
                </a:schemeClr>
              </a:gs>
              <a:gs pos="70000">
                <a:schemeClr val="bg2">
                  <a:alpha val="10000"/>
                </a:schemeClr>
              </a:gs>
              <a:gs pos="0">
                <a:schemeClr val="bg2">
                  <a:lumMod val="40000"/>
                  <a:lumOff val="6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14C7473D-9E4B-4DB8-9EB0-359033F3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873046" cy="6858002"/>
          </a:xfrm>
          <a:custGeom>
            <a:avLst/>
            <a:gdLst>
              <a:gd name="connsiteX0" fmla="*/ 6621081 w 6873046"/>
              <a:gd name="connsiteY0" fmla="*/ 6858002 h 6858002"/>
              <a:gd name="connsiteX1" fmla="*/ 4347889 w 6873046"/>
              <a:gd name="connsiteY1" fmla="*/ 6858002 h 6858002"/>
              <a:gd name="connsiteX2" fmla="*/ 2008047 w 6873046"/>
              <a:gd name="connsiteY2" fmla="*/ 6858002 h 6858002"/>
              <a:gd name="connsiteX3" fmla="*/ 784557 w 6873046"/>
              <a:gd name="connsiteY3" fmla="*/ 6858002 h 6858002"/>
              <a:gd name="connsiteX4" fmla="*/ 784557 w 6873046"/>
              <a:gd name="connsiteY4" fmla="*/ 6858000 h 6858002"/>
              <a:gd name="connsiteX5" fmla="*/ 0 w 6873046"/>
              <a:gd name="connsiteY5" fmla="*/ 6858000 h 6858002"/>
              <a:gd name="connsiteX6" fmla="*/ 0 w 6873046"/>
              <a:gd name="connsiteY6" fmla="*/ 0 h 6858002"/>
              <a:gd name="connsiteX7" fmla="*/ 784557 w 6873046"/>
              <a:gd name="connsiteY7" fmla="*/ 0 h 6858002"/>
              <a:gd name="connsiteX8" fmla="*/ 3070301 w 6873046"/>
              <a:gd name="connsiteY8" fmla="*/ 0 h 6858002"/>
              <a:gd name="connsiteX9" fmla="*/ 4347889 w 6873046"/>
              <a:gd name="connsiteY9" fmla="*/ 0 h 6858002"/>
              <a:gd name="connsiteX10" fmla="*/ 4347889 w 6873046"/>
              <a:gd name="connsiteY10" fmla="*/ 3 h 6858002"/>
              <a:gd name="connsiteX11" fmla="*/ 6626656 w 6873046"/>
              <a:gd name="connsiteY11" fmla="*/ 3 h 6858002"/>
              <a:gd name="connsiteX12" fmla="*/ 6626656 w 6873046"/>
              <a:gd name="connsiteY12" fmla="*/ 4 h 6858002"/>
              <a:gd name="connsiteX13" fmla="*/ 6619903 w 6873046"/>
              <a:gd name="connsiteY13" fmla="*/ 4 h 6858002"/>
              <a:gd name="connsiteX14" fmla="*/ 6625786 w 6873046"/>
              <a:gd name="connsiteY14" fmla="*/ 40466 h 6858002"/>
              <a:gd name="connsiteX15" fmla="*/ 6643100 w 6873046"/>
              <a:gd name="connsiteY15" fmla="*/ 159110 h 6858002"/>
              <a:gd name="connsiteX16" fmla="*/ 6655202 w 6873046"/>
              <a:gd name="connsiteY16" fmla="*/ 245521 h 6858002"/>
              <a:gd name="connsiteX17" fmla="*/ 6667977 w 6873046"/>
              <a:gd name="connsiteY17" fmla="*/ 348391 h 6858002"/>
              <a:gd name="connsiteX18" fmla="*/ 6683273 w 6873046"/>
              <a:gd name="connsiteY18" fmla="*/ 470463 h 6858002"/>
              <a:gd name="connsiteX19" fmla="*/ 6699410 w 6873046"/>
              <a:gd name="connsiteY19" fmla="*/ 605566 h 6858002"/>
              <a:gd name="connsiteX20" fmla="*/ 6716387 w 6873046"/>
              <a:gd name="connsiteY20" fmla="*/ 757813 h 6858002"/>
              <a:gd name="connsiteX21" fmla="*/ 6734372 w 6873046"/>
              <a:gd name="connsiteY21" fmla="*/ 923777 h 6858002"/>
              <a:gd name="connsiteX22" fmla="*/ 6752358 w 6873046"/>
              <a:gd name="connsiteY22" fmla="*/ 1104142 h 6858002"/>
              <a:gd name="connsiteX23" fmla="*/ 6770679 w 6873046"/>
              <a:gd name="connsiteY23" fmla="*/ 1296166 h 6858002"/>
              <a:gd name="connsiteX24" fmla="*/ 6787656 w 6873046"/>
              <a:gd name="connsiteY24" fmla="*/ 1503278 h 6858002"/>
              <a:gd name="connsiteX25" fmla="*/ 6803961 w 6873046"/>
              <a:gd name="connsiteY25" fmla="*/ 1719991 h 6858002"/>
              <a:gd name="connsiteX26" fmla="*/ 6818753 w 6873046"/>
              <a:gd name="connsiteY26" fmla="*/ 1949048 h 6858002"/>
              <a:gd name="connsiteX27" fmla="*/ 6832872 w 6873046"/>
              <a:gd name="connsiteY27" fmla="*/ 2187706 h 6858002"/>
              <a:gd name="connsiteX28" fmla="*/ 6846152 w 6873046"/>
              <a:gd name="connsiteY28" fmla="*/ 2436652 h 6858002"/>
              <a:gd name="connsiteX29" fmla="*/ 6850858 w 6873046"/>
              <a:gd name="connsiteY29" fmla="*/ 2564211 h 6858002"/>
              <a:gd name="connsiteX30" fmla="*/ 6856069 w 6873046"/>
              <a:gd name="connsiteY30" fmla="*/ 2694512 h 6858002"/>
              <a:gd name="connsiteX31" fmla="*/ 6860943 w 6873046"/>
              <a:gd name="connsiteY31" fmla="*/ 2826871 h 6858002"/>
              <a:gd name="connsiteX32" fmla="*/ 6864137 w 6873046"/>
              <a:gd name="connsiteY32" fmla="*/ 2959917 h 6858002"/>
              <a:gd name="connsiteX33" fmla="*/ 6866995 w 6873046"/>
              <a:gd name="connsiteY33" fmla="*/ 3095705 h 6858002"/>
              <a:gd name="connsiteX34" fmla="*/ 6870020 w 6873046"/>
              <a:gd name="connsiteY34" fmla="*/ 3232865 h 6858002"/>
              <a:gd name="connsiteX35" fmla="*/ 6872037 w 6873046"/>
              <a:gd name="connsiteY35" fmla="*/ 3372768 h 6858002"/>
              <a:gd name="connsiteX36" fmla="*/ 6872037 w 6873046"/>
              <a:gd name="connsiteY36" fmla="*/ 3514043 h 6858002"/>
              <a:gd name="connsiteX37" fmla="*/ 6873046 w 6873046"/>
              <a:gd name="connsiteY37" fmla="*/ 3656689 h 6858002"/>
              <a:gd name="connsiteX38" fmla="*/ 6872037 w 6873046"/>
              <a:gd name="connsiteY38" fmla="*/ 3800707 h 6858002"/>
              <a:gd name="connsiteX39" fmla="*/ 6870020 w 6873046"/>
              <a:gd name="connsiteY39" fmla="*/ 3946783 h 6858002"/>
              <a:gd name="connsiteX40" fmla="*/ 6868171 w 6873046"/>
              <a:gd name="connsiteY40" fmla="*/ 4092858 h 6858002"/>
              <a:gd name="connsiteX41" fmla="*/ 6864137 w 6873046"/>
              <a:gd name="connsiteY41" fmla="*/ 4240991 h 6858002"/>
              <a:gd name="connsiteX42" fmla="*/ 6859935 w 6873046"/>
              <a:gd name="connsiteY42" fmla="*/ 4390495 h 6858002"/>
              <a:gd name="connsiteX43" fmla="*/ 6855060 w 6873046"/>
              <a:gd name="connsiteY43" fmla="*/ 4540000 h 6858002"/>
              <a:gd name="connsiteX44" fmla="*/ 6848169 w 6873046"/>
              <a:gd name="connsiteY44" fmla="*/ 4690876 h 6858002"/>
              <a:gd name="connsiteX45" fmla="*/ 6839932 w 6873046"/>
              <a:gd name="connsiteY45" fmla="*/ 4843123 h 6858002"/>
              <a:gd name="connsiteX46" fmla="*/ 6832032 w 6873046"/>
              <a:gd name="connsiteY46" fmla="*/ 4996057 h 6858002"/>
              <a:gd name="connsiteX47" fmla="*/ 6821947 w 6873046"/>
              <a:gd name="connsiteY47" fmla="*/ 5148990 h 6858002"/>
              <a:gd name="connsiteX48" fmla="*/ 6809844 w 6873046"/>
              <a:gd name="connsiteY48" fmla="*/ 5303981 h 6858002"/>
              <a:gd name="connsiteX49" fmla="*/ 6797742 w 6873046"/>
              <a:gd name="connsiteY49" fmla="*/ 5456914 h 6858002"/>
              <a:gd name="connsiteX50" fmla="*/ 6783790 w 6873046"/>
              <a:gd name="connsiteY50" fmla="*/ 5612591 h 6858002"/>
              <a:gd name="connsiteX51" fmla="*/ 6768494 w 6873046"/>
              <a:gd name="connsiteY51" fmla="*/ 5768953 h 6858002"/>
              <a:gd name="connsiteX52" fmla="*/ 6752358 w 6873046"/>
              <a:gd name="connsiteY52" fmla="*/ 5923258 h 6858002"/>
              <a:gd name="connsiteX53" fmla="*/ 6733532 w 6873046"/>
              <a:gd name="connsiteY53" fmla="*/ 6079621 h 6858002"/>
              <a:gd name="connsiteX54" fmla="*/ 6713361 w 6873046"/>
              <a:gd name="connsiteY54" fmla="*/ 6235297 h 6858002"/>
              <a:gd name="connsiteX55" fmla="*/ 6693358 w 6873046"/>
              <a:gd name="connsiteY55" fmla="*/ 6391660 h 6858002"/>
              <a:gd name="connsiteX56" fmla="*/ 6669994 w 6873046"/>
              <a:gd name="connsiteY56" fmla="*/ 6547336 h 6858002"/>
              <a:gd name="connsiteX57" fmla="*/ 6646125 w 6873046"/>
              <a:gd name="connsiteY57" fmla="*/ 670232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73046" h="6858002">
                <a:moveTo>
                  <a:pt x="6621081" y="6858002"/>
                </a:moveTo>
                <a:lnTo>
                  <a:pt x="4347889" y="6858002"/>
                </a:lnTo>
                <a:lnTo>
                  <a:pt x="2008047" y="6858002"/>
                </a:lnTo>
                <a:lnTo>
                  <a:pt x="784557" y="6858002"/>
                </a:lnTo>
                <a:lnTo>
                  <a:pt x="784557" y="6858000"/>
                </a:lnTo>
                <a:lnTo>
                  <a:pt x="0" y="6858000"/>
                </a:lnTo>
                <a:lnTo>
                  <a:pt x="0" y="0"/>
                </a:lnTo>
                <a:lnTo>
                  <a:pt x="784557" y="0"/>
                </a:lnTo>
                <a:lnTo>
                  <a:pt x="3070301" y="0"/>
                </a:lnTo>
                <a:lnTo>
                  <a:pt x="4347889" y="0"/>
                </a:lnTo>
                <a:lnTo>
                  <a:pt x="4347889" y="3"/>
                </a:lnTo>
                <a:lnTo>
                  <a:pt x="6626656" y="3"/>
                </a:lnTo>
                <a:lnTo>
                  <a:pt x="6626656" y="4"/>
                </a:lnTo>
                <a:lnTo>
                  <a:pt x="6619903" y="4"/>
                </a:lnTo>
                <a:lnTo>
                  <a:pt x="6625786" y="40466"/>
                </a:lnTo>
                <a:lnTo>
                  <a:pt x="6643100" y="159110"/>
                </a:lnTo>
                <a:lnTo>
                  <a:pt x="6655202" y="245521"/>
                </a:lnTo>
                <a:lnTo>
                  <a:pt x="6667977" y="348391"/>
                </a:lnTo>
                <a:lnTo>
                  <a:pt x="6683273" y="470463"/>
                </a:lnTo>
                <a:lnTo>
                  <a:pt x="6699410" y="605566"/>
                </a:lnTo>
                <a:lnTo>
                  <a:pt x="6716387" y="757813"/>
                </a:lnTo>
                <a:lnTo>
                  <a:pt x="6734372" y="923777"/>
                </a:lnTo>
                <a:lnTo>
                  <a:pt x="6752358" y="1104142"/>
                </a:lnTo>
                <a:lnTo>
                  <a:pt x="6770679" y="1296166"/>
                </a:lnTo>
                <a:lnTo>
                  <a:pt x="6787656" y="1503278"/>
                </a:lnTo>
                <a:lnTo>
                  <a:pt x="6803961" y="1719991"/>
                </a:lnTo>
                <a:lnTo>
                  <a:pt x="6818753" y="1949048"/>
                </a:lnTo>
                <a:lnTo>
                  <a:pt x="6832872" y="2187706"/>
                </a:lnTo>
                <a:lnTo>
                  <a:pt x="6846152" y="2436652"/>
                </a:lnTo>
                <a:lnTo>
                  <a:pt x="6850858" y="2564211"/>
                </a:lnTo>
                <a:lnTo>
                  <a:pt x="6856069" y="2694512"/>
                </a:lnTo>
                <a:lnTo>
                  <a:pt x="6860943" y="2826871"/>
                </a:lnTo>
                <a:lnTo>
                  <a:pt x="6864137" y="2959917"/>
                </a:lnTo>
                <a:lnTo>
                  <a:pt x="6866995" y="3095705"/>
                </a:lnTo>
                <a:lnTo>
                  <a:pt x="6870020" y="3232865"/>
                </a:lnTo>
                <a:lnTo>
                  <a:pt x="6872037" y="3372768"/>
                </a:lnTo>
                <a:lnTo>
                  <a:pt x="6872037" y="3514043"/>
                </a:lnTo>
                <a:lnTo>
                  <a:pt x="6873046" y="3656689"/>
                </a:lnTo>
                <a:lnTo>
                  <a:pt x="6872037" y="3800707"/>
                </a:lnTo>
                <a:lnTo>
                  <a:pt x="6870020" y="3946783"/>
                </a:lnTo>
                <a:lnTo>
                  <a:pt x="6868171" y="4092858"/>
                </a:lnTo>
                <a:lnTo>
                  <a:pt x="6864137" y="4240991"/>
                </a:lnTo>
                <a:lnTo>
                  <a:pt x="6859935" y="4390495"/>
                </a:lnTo>
                <a:lnTo>
                  <a:pt x="6855060" y="4540000"/>
                </a:lnTo>
                <a:lnTo>
                  <a:pt x="6848169" y="4690876"/>
                </a:lnTo>
                <a:lnTo>
                  <a:pt x="6839932" y="4843123"/>
                </a:lnTo>
                <a:lnTo>
                  <a:pt x="6832032" y="4996057"/>
                </a:lnTo>
                <a:lnTo>
                  <a:pt x="6821947" y="5148990"/>
                </a:lnTo>
                <a:lnTo>
                  <a:pt x="6809844" y="5303981"/>
                </a:lnTo>
                <a:lnTo>
                  <a:pt x="6797742" y="5456914"/>
                </a:lnTo>
                <a:lnTo>
                  <a:pt x="6783790" y="5612591"/>
                </a:lnTo>
                <a:lnTo>
                  <a:pt x="6768494" y="5768953"/>
                </a:lnTo>
                <a:lnTo>
                  <a:pt x="6752358" y="5923258"/>
                </a:lnTo>
                <a:lnTo>
                  <a:pt x="6733532" y="6079621"/>
                </a:lnTo>
                <a:lnTo>
                  <a:pt x="6713361" y="6235297"/>
                </a:lnTo>
                <a:lnTo>
                  <a:pt x="6693358" y="6391660"/>
                </a:lnTo>
                <a:lnTo>
                  <a:pt x="6669994" y="6547336"/>
                </a:lnTo>
                <a:lnTo>
                  <a:pt x="6646125" y="6702327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dir="10800000" algn="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57BC2-E2F4-3640-A819-628AB1A4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12" y="995517"/>
            <a:ext cx="5568089" cy="4795684"/>
          </a:xfrm>
        </p:spPr>
        <p:txBody>
          <a:bodyPr>
            <a:normAutofit/>
          </a:bodyPr>
          <a:lstStyle/>
          <a:p>
            <a:r>
              <a:rPr lang="hu-HU" sz="5400" dirty="0"/>
              <a:t>Köszönöm a figyelmet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A66B45-2604-5B49-BF72-9DB8C923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82" y="995517"/>
            <a:ext cx="4353751" cy="4795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cap="none" dirty="0" err="1"/>
              <a:t>Benda</a:t>
            </a:r>
            <a:r>
              <a:rPr lang="hu-HU" sz="1800" cap="none" dirty="0"/>
              <a:t> Krisztián</a:t>
            </a:r>
          </a:p>
          <a:p>
            <a:pPr marL="0" indent="0">
              <a:buNone/>
            </a:pPr>
            <a:r>
              <a:rPr lang="hu-HU" sz="1800" cap="none" dirty="0" err="1"/>
              <a:t>krisztianbenda@gmail.com</a:t>
            </a:r>
            <a:endParaRPr lang="hu-HU" sz="1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BCC7-BFEC-584C-B8A7-14D5FA7E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2A46-AE8C-084C-891A-65E33F1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HU" sz="4000"/>
              <a:t>1. Bírálói kérdés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F781-853C-7746-BCBF-C5F9A36A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0B6205-1FDB-4612-9AEB-C1955D832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77345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67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040B-DFD3-3D46-A7CC-1C3E7699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HU" sz="4000"/>
              <a:t>2. bírálói kérdés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FF767-1A5C-4D4B-82E3-3D04F15C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1EC7CD3-9314-43A4-A059-69A30073E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88149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567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7C19F7-0CCA-418E-BD59-C5D8048DE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5326F-C37B-164B-8023-6E51E9CB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404976"/>
            <a:ext cx="6743767" cy="1905000"/>
          </a:xfrm>
        </p:spPr>
        <p:txBody>
          <a:bodyPr>
            <a:normAutofit/>
          </a:bodyPr>
          <a:lstStyle/>
          <a:p>
            <a:r>
              <a:rPr lang="hu-HU" dirty="0"/>
              <a:t>Feladat</a:t>
            </a:r>
          </a:p>
        </p:txBody>
      </p:sp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72774EE2-3E56-4B42-9598-F3DFA2C10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2638"/>
          <a:stretch/>
        </p:blipFill>
        <p:spPr>
          <a:xfrm>
            <a:off x="257591" y="37779"/>
            <a:ext cx="3479523" cy="1700774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8082B2E9-FB7B-5947-BAC7-BCC3AFF81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5" r="2" b="2"/>
          <a:stretch/>
        </p:blipFill>
        <p:spPr>
          <a:xfrm>
            <a:off x="257591" y="1719072"/>
            <a:ext cx="3479523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11" name="Picture 10" descr="A close up of a car&#10;&#10;Description automatically generated">
            <a:extLst>
              <a:ext uri="{FF2B5EF4-FFF2-40B4-BE49-F238E27FC236}">
                <a16:creationId xmlns:a16="http://schemas.microsoft.com/office/drawing/2014/main" id="{28E2DE0C-F3F3-8A4D-B92F-4153BB958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4" r="4" b="4"/>
          <a:stretch/>
        </p:blipFill>
        <p:spPr>
          <a:xfrm>
            <a:off x="257588" y="3438144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6E70B29D-6F9B-DF47-BECC-8368F759B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44" r="4" b="4"/>
          <a:stretch/>
        </p:blipFill>
        <p:spPr>
          <a:xfrm>
            <a:off x="257587" y="5166360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E1EC-8B9C-B547-8E10-03BF270B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176670"/>
            <a:ext cx="6761536" cy="4333459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hu-HU" sz="2100" cap="none" dirty="0"/>
              <a:t>Feliratok pozícionálása vizuális tartalom kitakarásával jár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Nehezíti az érthetőséget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Rontja az élvezhetőséget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Két részfeladat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Képek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Videók</a:t>
            </a:r>
          </a:p>
          <a:p>
            <a:pPr>
              <a:lnSpc>
                <a:spcPct val="200000"/>
              </a:lnSpc>
            </a:pPr>
            <a:r>
              <a:rPr lang="hu-HU" sz="2300" cap="none" dirty="0"/>
              <a:t>Jelenlegi megoldások nem optimálisak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ECB438-66E2-764E-A3A7-B356050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2B8-489D-D74D-983C-D4F34A90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Kép</a:t>
            </a:r>
            <a:r>
              <a:rPr lang="en-US" sz="2800" dirty="0"/>
              <a:t> </a:t>
            </a:r>
            <a:r>
              <a:rPr lang="en-US" sz="2800" dirty="0" err="1"/>
              <a:t>feliratozó</a:t>
            </a:r>
            <a:r>
              <a:rPr lang="en-US" sz="2800" dirty="0"/>
              <a:t> </a:t>
            </a:r>
            <a:r>
              <a:rPr lang="en-US" sz="2800" dirty="0" err="1"/>
              <a:t>Rendszerterve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2B70F-324F-CF45-B2F3-A9145562E2EF}"/>
              </a:ext>
            </a:extLst>
          </p:cNvPr>
          <p:cNvSpPr txBox="1"/>
          <p:nvPr/>
        </p:nvSpPr>
        <p:spPr>
          <a:xfrm>
            <a:off x="643192" y="2514600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Detektorok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Él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Objektum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Szöveg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Logó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6A4C04-C9E3-A045-8C72-4F3A91444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951" y="645106"/>
            <a:ext cx="6642719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46E-D89F-BF49-8FE5-045AF96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4E04-4D6E-3040-8071-5F42F167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57" y="2476500"/>
            <a:ext cx="3818213" cy="1905000"/>
          </a:xfrm>
        </p:spPr>
        <p:txBody>
          <a:bodyPr/>
          <a:lstStyle/>
          <a:p>
            <a:r>
              <a:rPr lang="hu-HU" dirty="0"/>
              <a:t>Képfeldolgozó Megvalósítása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2DA7-2759-3A44-9B82-D6CF57C9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A010A-AADE-194F-B773-148832FE483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95" y="0"/>
            <a:ext cx="656830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922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5872-D8DC-2F41-9678-1D518C7F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418298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526F1E-669C-AA42-ABCB-5560AE67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4763" y="-74577"/>
            <a:ext cx="12613177" cy="700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0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2B8-489D-D74D-983C-D4F34A90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videó feliratozó Rendszerterve</a:t>
            </a: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46E-D89F-BF49-8FE5-045AF96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8C0AF7-9E2E-8346-80CD-F2A94E55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97" y="645106"/>
            <a:ext cx="5234626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3075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640DEC-97A2-496C-B454-5B165BB6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00A98-B2F2-9647-95C9-1B1737C2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995" y="2272853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GB" sz="2200" dirty="0"/>
              <a:t>V</a:t>
            </a:r>
            <a:r>
              <a:rPr lang="en-HU" sz="2200" dirty="0"/>
              <a:t>ideófeldolgozó megvalósítása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09813A-DD41-C848-9FFE-70070D11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90" b="53539"/>
          <a:stretch/>
        </p:blipFill>
        <p:spPr>
          <a:xfrm>
            <a:off x="4548475" y="158103"/>
            <a:ext cx="7462293" cy="206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6303E-4A96-FC45-9829-8BEB814AF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89" b="53540"/>
          <a:stretch/>
        </p:blipFill>
        <p:spPr>
          <a:xfrm>
            <a:off x="4548475" y="4635463"/>
            <a:ext cx="7462292" cy="2064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07EDE-D8BE-3949-B82D-033DE5FD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58" b="52870"/>
          <a:stretch/>
        </p:blipFill>
        <p:spPr>
          <a:xfrm>
            <a:off x="4548475" y="2396783"/>
            <a:ext cx="7462292" cy="2064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6B45-A148-454F-B640-54D9EFC5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15759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6A7F8-22EF-F647-AC31-83B87B8FFFB6}"/>
              </a:ext>
            </a:extLst>
          </p:cNvPr>
          <p:cNvSpPr txBox="1"/>
          <p:nvPr/>
        </p:nvSpPr>
        <p:spPr>
          <a:xfrm>
            <a:off x="3108960" y="103081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Dinamikus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F69BA-BEF7-A846-A533-3C64AAD09C4A}"/>
              </a:ext>
            </a:extLst>
          </p:cNvPr>
          <p:cNvSpPr txBox="1"/>
          <p:nvPr/>
        </p:nvSpPr>
        <p:spPr>
          <a:xfrm>
            <a:off x="3292841" y="32443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Stabil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C7A0C-D907-9C44-B6C3-B068A374B78E}"/>
              </a:ext>
            </a:extLst>
          </p:cNvPr>
          <p:cNvSpPr txBox="1"/>
          <p:nvPr/>
        </p:nvSpPr>
        <p:spPr>
          <a:xfrm>
            <a:off x="3458752" y="545785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/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281464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B3437C5A-ABF0-406F-9EBF-3E32553F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90462-95E9-D144-816C-E1F3F524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262" y="-500639"/>
            <a:ext cx="6589473" cy="13327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Dinamikus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feliratozás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13D2377F-3EA9-4348-A5C6-725D9D199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5414" y="824487"/>
            <a:ext cx="9761172" cy="2983054"/>
          </a:xfrm>
          <a:prstGeom prst="roundRect">
            <a:avLst>
              <a:gd name="adj" fmla="val 6190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EA149-0B72-AA4B-B576-35F7AFEC3501}"/>
              </a:ext>
            </a:extLst>
          </p:cNvPr>
          <p:cNvPicPr/>
          <p:nvPr/>
        </p:nvPicPr>
        <p:blipFill rotWithShape="1">
          <a:blip r:embed="rId3"/>
          <a:srcRect r="5" b="8042"/>
          <a:stretch/>
        </p:blipFill>
        <p:spPr bwMode="auto">
          <a:xfrm>
            <a:off x="1368665" y="990134"/>
            <a:ext cx="3059460" cy="2651760"/>
          </a:xfrm>
          <a:custGeom>
            <a:avLst/>
            <a:gdLst/>
            <a:ahLst/>
            <a:cxnLst/>
            <a:rect l="l" t="t" r="r" b="b"/>
            <a:pathLst>
              <a:path w="3059460" h="2651760">
                <a:moveTo>
                  <a:pt x="100793" y="0"/>
                </a:moveTo>
                <a:lnTo>
                  <a:pt x="3059460" y="0"/>
                </a:lnTo>
                <a:lnTo>
                  <a:pt x="305946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BAC6FC2-E8FC-ED46-BEC3-F8ED682269A7}"/>
              </a:ext>
            </a:extLst>
          </p:cNvPr>
          <p:cNvPicPr/>
          <p:nvPr/>
        </p:nvPicPr>
        <p:blipFill rotWithShape="1">
          <a:blip r:embed="rId4"/>
          <a:srcRect r="-4" b="6762"/>
          <a:stretch/>
        </p:blipFill>
        <p:spPr bwMode="auto">
          <a:xfrm>
            <a:off x="7797615" y="990134"/>
            <a:ext cx="3025720" cy="26517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9CD3298-C6B7-2745-9EFC-E508DCF0BB50}"/>
              </a:ext>
            </a:extLst>
          </p:cNvPr>
          <p:cNvPicPr/>
          <p:nvPr/>
        </p:nvPicPr>
        <p:blipFill rotWithShape="1">
          <a:blip r:embed="rId5"/>
          <a:srcRect r="5" b="4652"/>
          <a:stretch/>
        </p:blipFill>
        <p:spPr bwMode="auto">
          <a:xfrm>
            <a:off x="4587185" y="990134"/>
            <a:ext cx="3031053" cy="2651760"/>
          </a:xfrm>
          <a:custGeom>
            <a:avLst/>
            <a:gdLst/>
            <a:ahLst/>
            <a:cxnLst/>
            <a:rect l="l" t="t" r="r" b="b"/>
            <a:pathLst>
              <a:path w="3031053" h="2651760">
                <a:moveTo>
                  <a:pt x="0" y="0"/>
                </a:moveTo>
                <a:lnTo>
                  <a:pt x="2930227" y="0"/>
                </a:lnTo>
                <a:cubicBezTo>
                  <a:pt x="2985911" y="0"/>
                  <a:pt x="3031053" y="45127"/>
                  <a:pt x="3031053" y="100793"/>
                </a:cubicBezTo>
                <a:lnTo>
                  <a:pt x="3031053" y="2550967"/>
                </a:lnTo>
                <a:cubicBezTo>
                  <a:pt x="3031053" y="2606633"/>
                  <a:pt x="2985911" y="2651760"/>
                  <a:pt x="2930227" y="2651760"/>
                </a:cubicBezTo>
                <a:lnTo>
                  <a:pt x="0" y="2651760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B9E6-624D-9F46-A585-7AC0E9BA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71E50A58-C940-E24C-A728-4147C934C0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33" t="30208" r="6866" b="57157"/>
          <a:stretch/>
        </p:blipFill>
        <p:spPr>
          <a:xfrm>
            <a:off x="2898395" y="4535138"/>
            <a:ext cx="6357937" cy="133272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900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351222-FE8E-0645-806C-6FCA7F70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1"/>
          <a:stretch/>
        </p:blipFill>
        <p:spPr>
          <a:xfrm>
            <a:off x="5828590" y="1600031"/>
            <a:ext cx="6542192" cy="365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F0D106-D665-3A4A-A94F-CF7591C8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88713"/>
            <a:ext cx="9372600" cy="1311318"/>
          </a:xfrm>
        </p:spPr>
        <p:txBody>
          <a:bodyPr/>
          <a:lstStyle/>
          <a:p>
            <a:pPr algn="ctr"/>
            <a:r>
              <a:rPr lang="en-HU" dirty="0"/>
              <a:t>Stabil feliratozás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564A-BB65-E641-9E8B-7A08DDAC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CBD417-0A19-9849-AE03-6A3F873A8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-220716" y="1600031"/>
            <a:ext cx="6542192" cy="365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F5188-8BF3-9C40-9F07-1627D90DA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5" t="30295" r="7217" b="57530"/>
          <a:stretch/>
        </p:blipFill>
        <p:spPr>
          <a:xfrm>
            <a:off x="2446070" y="5091281"/>
            <a:ext cx="7299859" cy="1478006"/>
          </a:xfrm>
          <a:prstGeom prst="rect">
            <a:avLst/>
          </a:prstGeom>
          <a:effectLst>
            <a:softEdge rad="43618"/>
          </a:effectLst>
        </p:spPr>
      </p:pic>
    </p:spTree>
    <p:extLst>
      <p:ext uri="{BB962C8B-B14F-4D97-AF65-F5344CB8AC3E}">
        <p14:creationId xmlns:p14="http://schemas.microsoft.com/office/powerpoint/2010/main" val="236237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4817</TotalTime>
  <Words>337</Words>
  <Application>Microsoft Macintosh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Mesh</vt:lpstr>
      <vt:lpstr>Feliratok illesztése képekre és videókra mesterséges intelligencia használatával</vt:lpstr>
      <vt:lpstr>Feladat</vt:lpstr>
      <vt:lpstr>Kép feliratozó Rendszerterve</vt:lpstr>
      <vt:lpstr>Képfeldolgozó Megvalósítása</vt:lpstr>
      <vt:lpstr>PowerPoint Presentation</vt:lpstr>
      <vt:lpstr>videó feliratozó Rendszerterve</vt:lpstr>
      <vt:lpstr>Videófeldolgozó megvalósítása</vt:lpstr>
      <vt:lpstr>Dinamikus feliratozás</vt:lpstr>
      <vt:lpstr>Stabil feliratozás</vt:lpstr>
      <vt:lpstr>Fix feliratozás</vt:lpstr>
      <vt:lpstr>Kiértékelés</vt:lpstr>
      <vt:lpstr>PowerPoint Presentation</vt:lpstr>
      <vt:lpstr>Köszönöm a figyelmet</vt:lpstr>
      <vt:lpstr>1. Bírálói kérdés</vt:lpstr>
      <vt:lpstr>2. bírálói kérdés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Feliratok illesztése képekre és videókra mesterséges intelligencia használatával</dc:title>
  <dc:creator>Krisztian.Benda</dc:creator>
  <cp:lastModifiedBy>Benda Krisztián</cp:lastModifiedBy>
  <cp:revision>31</cp:revision>
  <dcterms:created xsi:type="dcterms:W3CDTF">2019-12-15T17:40:20Z</dcterms:created>
  <dcterms:modified xsi:type="dcterms:W3CDTF">2021-06-16T19:42:14Z</dcterms:modified>
</cp:coreProperties>
</file>